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89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2" r:id="rId10"/>
    <p:sldId id="270" r:id="rId11"/>
    <p:sldId id="271" r:id="rId12"/>
    <p:sldId id="290" r:id="rId13"/>
    <p:sldId id="291" r:id="rId14"/>
    <p:sldId id="273" r:id="rId15"/>
    <p:sldId id="276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Comic Sans MS" panose="030F0702030302020204" pitchFamily="66" charset="0"/>
      <p:regular r:id="rId32"/>
      <p:bold r:id="rId33"/>
      <p:italic r:id="rId34"/>
      <p:boldItalic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FAE84BD-37EA-4A2F-9B0E-9E43EC7DAD4F}">
          <p14:sldIdLst>
            <p14:sldId id="289"/>
            <p14:sldId id="257"/>
            <p14:sldId id="258"/>
            <p14:sldId id="259"/>
            <p14:sldId id="260"/>
            <p14:sldId id="261"/>
            <p14:sldId id="268"/>
            <p14:sldId id="269"/>
            <p14:sldId id="272"/>
            <p14:sldId id="270"/>
            <p14:sldId id="271"/>
          </p14:sldIdLst>
        </p14:section>
        <p14:section name="Раздел без заголовка" id="{2635D5DA-193C-4839-BE58-391B73F2A19D}">
          <p14:sldIdLst>
            <p14:sldId id="290"/>
            <p14:sldId id="291"/>
            <p14:sldId id="273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01C"/>
    <a:srgbClr val="EF9511"/>
    <a:srgbClr val="FF9801"/>
    <a:srgbClr val="FF9E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9zhexo@gmail.com" userId="63104af2624b0cd6" providerId="LiveId" clId="{C814AFE3-48ED-4DCB-AF47-BBBD1CE3CF9A}"/>
    <pc:docChg chg="modSld">
      <pc:chgData name="r9zhexo@gmail.com" userId="63104af2624b0cd6" providerId="LiveId" clId="{C814AFE3-48ED-4DCB-AF47-BBBD1CE3CF9A}" dt="2025-05-19T22:00:49.065" v="17"/>
      <pc:docMkLst>
        <pc:docMk/>
      </pc:docMkLst>
      <pc:sldChg chg="addSp modSp mod">
        <pc:chgData name="r9zhexo@gmail.com" userId="63104af2624b0cd6" providerId="LiveId" clId="{C814AFE3-48ED-4DCB-AF47-BBBD1CE3CF9A}" dt="2025-05-19T22:00:42.507" v="16" actId="1076"/>
        <pc:sldMkLst>
          <pc:docMk/>
          <pc:sldMk cId="3884340244" sldId="290"/>
        </pc:sldMkLst>
        <pc:spChg chg="add mod">
          <ac:chgData name="r9zhexo@gmail.com" userId="63104af2624b0cd6" providerId="LiveId" clId="{C814AFE3-48ED-4DCB-AF47-BBBD1CE3CF9A}" dt="2025-05-19T22:00:42.507" v="16" actId="1076"/>
          <ac:spMkLst>
            <pc:docMk/>
            <pc:sldMk cId="3884340244" sldId="290"/>
            <ac:spMk id="5" creationId="{7B6E8B25-A596-F02F-FB5C-F61BD9BEE511}"/>
          </ac:spMkLst>
        </pc:spChg>
      </pc:sldChg>
      <pc:sldChg chg="addSp modSp">
        <pc:chgData name="r9zhexo@gmail.com" userId="63104af2624b0cd6" providerId="LiveId" clId="{C814AFE3-48ED-4DCB-AF47-BBBD1CE3CF9A}" dt="2025-05-19T22:00:49.065" v="17"/>
        <pc:sldMkLst>
          <pc:docMk/>
          <pc:sldMk cId="2236795422" sldId="291"/>
        </pc:sldMkLst>
        <pc:spChg chg="add mod">
          <ac:chgData name="r9zhexo@gmail.com" userId="63104af2624b0cd6" providerId="LiveId" clId="{C814AFE3-48ED-4DCB-AF47-BBBD1CE3CF9A}" dt="2025-05-19T22:00:49.065" v="17"/>
          <ac:spMkLst>
            <pc:docMk/>
            <pc:sldMk cId="2236795422" sldId="291"/>
            <ac:spMk id="2" creationId="{CE8087FC-27E9-F58F-A43C-513FFD85DB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4a278640fb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4a278640fb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2831fdc2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2831fdc2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2831fdc2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2831fdc2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2831fdc2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2831fdc2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2831fdc2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2831fdc2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2831fdc2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2831fdc2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2831fdc2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2831fdc2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a60d050b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a60d050b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2831fdc2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2831fdc2b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a60d050b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a60d050b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2831fdc2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2831fdc2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e352a08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e352a08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2831fdc2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2831fdc2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2831fdc2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2831fdc2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2831fdc2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2831fdc2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2831fdc2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2831fdc2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2831fdc2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52831fdc2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2831fdc2b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2831fdc2b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a278640fb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a278640fb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4a278640fb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4a278640fb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a2ea74c1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a2ea74c1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a60d050b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a60d050b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2831fdc2b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2831fdc2b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2831fdc2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2831fdc2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2831fdc2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2831fdc2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rgbClr val="5E7076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403648" y="2859782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Подзаголовок</a:t>
            </a: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380057" y="4587974"/>
            <a:ext cx="107189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aseline="0" dirty="0">
                <a:solidFill>
                  <a:schemeClr val="bg1"/>
                </a:solidFill>
              </a:rPr>
              <a:t>spbu.ru</a:t>
            </a:r>
            <a:endParaRPr lang="ru-RU" sz="18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743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23527" y="843559"/>
            <a:ext cx="8704741" cy="504056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5E7076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3527" y="1419622"/>
            <a:ext cx="8704741" cy="3024336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395536" y="4659982"/>
            <a:ext cx="1512168" cy="216024"/>
          </a:xfrm>
        </p:spPr>
        <p:txBody>
          <a:bodyPr/>
          <a:lstStyle>
            <a:lvl1pPr algn="l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7956376" y="4587974"/>
            <a:ext cx="107189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aseline="0" dirty="0">
                <a:solidFill>
                  <a:schemeClr val="bg1"/>
                </a:solidFill>
              </a:rPr>
              <a:t>spbu.ru</a:t>
            </a:r>
            <a:endParaRPr lang="ru-RU" sz="1800" baseline="0" dirty="0">
              <a:solidFill>
                <a:schemeClr val="bg1"/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323528" y="267494"/>
            <a:ext cx="3610744" cy="421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67255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ий слайд с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23528" y="267494"/>
            <a:ext cx="3610744" cy="421555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395536" y="4659982"/>
            <a:ext cx="1512168" cy="216024"/>
          </a:xfrm>
        </p:spPr>
        <p:txBody>
          <a:bodyPr/>
          <a:lstStyle>
            <a:lvl1pPr algn="l"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7956376" y="4587974"/>
            <a:ext cx="107189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aseline="0" dirty="0">
                <a:solidFill>
                  <a:schemeClr val="bg1"/>
                </a:solidFill>
              </a:rPr>
              <a:t>spbu.ru</a:t>
            </a:r>
            <a:endParaRPr lang="ru-RU" sz="1800" baseline="0" dirty="0">
              <a:solidFill>
                <a:schemeClr val="bg1"/>
              </a:solidFill>
            </a:endParaRPr>
          </a:p>
        </p:txBody>
      </p:sp>
      <p:sp>
        <p:nvSpPr>
          <p:cNvPr id="10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323528" y="1059582"/>
            <a:ext cx="4038600" cy="3312368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1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4572000" y="1059582"/>
            <a:ext cx="4320480" cy="338437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4145206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лайд с большой фотографи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0" y="1059582"/>
            <a:ext cx="9144000" cy="4083918"/>
          </a:xfrm>
          <a:solidFill>
            <a:schemeClr val="bg1">
              <a:lumMod val="75000"/>
            </a:schemeClr>
          </a:solidFill>
          <a:ln>
            <a:solidFill>
              <a:srgbClr val="000000">
                <a:alpha val="21176"/>
              </a:srgbClr>
            </a:solidFill>
          </a:ln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23528" y="267494"/>
            <a:ext cx="3610744" cy="421555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Колонтитул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4299942"/>
            <a:ext cx="8820472" cy="504056"/>
          </a:xfrm>
          <a:prstGeom prst="rect">
            <a:avLst/>
          </a:prstGeom>
          <a:solidFill>
            <a:srgbClr val="FFFFFF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3" hasCustomPrompt="1"/>
          </p:nvPr>
        </p:nvSpPr>
        <p:spPr>
          <a:xfrm>
            <a:off x="323528" y="4316113"/>
            <a:ext cx="8640960" cy="50405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ru-RU" sz="1600" baseline="0" dirty="0">
                <a:solidFill>
                  <a:schemeClr val="bg1"/>
                </a:solidFill>
              </a:rPr>
              <a:t>Санкт-Петербургский государственный университет</a:t>
            </a:r>
          </a:p>
        </p:txBody>
      </p:sp>
    </p:spTree>
    <p:extLst>
      <p:ext uri="{BB962C8B-B14F-4D97-AF65-F5344CB8AC3E}">
        <p14:creationId xmlns:p14="http://schemas.microsoft.com/office/powerpoint/2010/main" val="6373780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рывающи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одзаголовок 2"/>
          <p:cNvSpPr txBox="1">
            <a:spLocks/>
          </p:cNvSpPr>
          <p:nvPr/>
        </p:nvSpPr>
        <p:spPr>
          <a:xfrm>
            <a:off x="380057" y="4587974"/>
            <a:ext cx="107189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aseline="0" dirty="0">
                <a:solidFill>
                  <a:schemeClr val="bg1"/>
                </a:solidFill>
              </a:rPr>
              <a:t>spbu.ru</a:t>
            </a:r>
            <a:endParaRPr lang="ru-RU" sz="1800" baseline="0" dirty="0">
              <a:solidFill>
                <a:schemeClr val="bg1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23528" y="267494"/>
            <a:ext cx="3610744" cy="421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Колонтитул</a:t>
            </a:r>
            <a:endParaRPr lang="ru-RU" dirty="0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23528" y="1131590"/>
            <a:ext cx="8568952" cy="360040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rgbClr val="5E707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Текст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95936" y="3939902"/>
            <a:ext cx="120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5E7076"/>
                </a:solidFill>
                <a:latin typeface="+mj-lt"/>
              </a:rPr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15865471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722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06C7-4D28-40E2-A2CB-00F1FE68E05F}" type="datetime1">
              <a:rPr lang="ru-RU" smtClean="0"/>
              <a:t>20.05.2025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7278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F%D0%B7%D1%8B%D0%BA%D0%BE%D0%B2%D0%B0%D1%8F_%D0%BC%D0%BE%D0%B4%D0%B5%D0%BB%D1%8C#cite_note-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0A2CD6-0AE3-0414-ECF4-F45112DC0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Языковые модели.</a:t>
            </a:r>
            <a:br>
              <a:rPr lang="ru-RU" dirty="0"/>
            </a:br>
            <a:r>
              <a:rPr lang="ru-RU" dirty="0"/>
              <a:t>Виды. Особенности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5739B6-E33F-F91E-8D23-48ABDC8AA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2931" y="4261570"/>
            <a:ext cx="6400800" cy="1314450"/>
          </a:xfrm>
        </p:spPr>
        <p:txBody>
          <a:bodyPr>
            <a:normAutofit/>
          </a:bodyPr>
          <a:lstStyle/>
          <a:p>
            <a:r>
              <a:rPr lang="ru-RU" sz="1400" dirty="0"/>
              <a:t>Подготовил: студент 22.Б06 </a:t>
            </a:r>
            <a:r>
              <a:rPr lang="ru-RU" sz="1400" dirty="0" err="1"/>
              <a:t>Уркунов</a:t>
            </a:r>
            <a:r>
              <a:rPr lang="ru-RU" sz="1400" dirty="0"/>
              <a:t> Фёдор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840E9436-C8B4-7B6C-CBCD-719064F72B69}"/>
              </a:ext>
            </a:extLst>
          </p:cNvPr>
          <p:cNvSpPr txBox="1">
            <a:spLocks/>
          </p:cNvSpPr>
          <p:nvPr/>
        </p:nvSpPr>
        <p:spPr>
          <a:xfrm>
            <a:off x="1280668" y="447675"/>
            <a:ext cx="6400800" cy="1314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rgbClr val="5E707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400" dirty="0"/>
              <a:t>Факультет Прикладной математики – Процессов управления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24631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00" y="2079900"/>
            <a:ext cx="69056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330500" y="170925"/>
            <a:ext cx="47769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E4801C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r>
              <a:rPr lang="ru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ord2Vec</a:t>
            </a: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463025" y="967950"/>
            <a:ext cx="6264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Будем учить нейросеть по слову предсказывать слова, которые могут находиться в контексте (стоять вокруг этого слова).</a:t>
            </a:r>
            <a:endParaRPr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/>
        </p:nvSpPr>
        <p:spPr>
          <a:xfrm>
            <a:off x="330500" y="129900"/>
            <a:ext cx="47769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Word2Vec</a:t>
            </a:r>
            <a:endParaRPr sz="2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463025" y="967950"/>
            <a:ext cx="62643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42" y="1058046"/>
            <a:ext cx="6852900" cy="32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B6C0058D-13A9-8DE9-1D17-13BF69B3AAA2}"/>
              </a:ext>
            </a:extLst>
          </p:cNvPr>
          <p:cNvCxnSpPr/>
          <p:nvPr/>
        </p:nvCxnSpPr>
        <p:spPr>
          <a:xfrm flipV="1">
            <a:off x="4151671" y="855406"/>
            <a:ext cx="0" cy="1976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2040B688-69C8-94D6-FFC2-04CBAF9E7F0B}"/>
              </a:ext>
            </a:extLst>
          </p:cNvPr>
          <p:cNvCxnSpPr>
            <a:cxnSpLocks/>
          </p:cNvCxnSpPr>
          <p:nvPr/>
        </p:nvCxnSpPr>
        <p:spPr>
          <a:xfrm>
            <a:off x="4163961" y="2831690"/>
            <a:ext cx="22737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EA81E1D-CC5C-2B63-8EF1-B8BA9494BA28}"/>
              </a:ext>
            </a:extLst>
          </p:cNvPr>
          <p:cNvCxnSpPr/>
          <p:nvPr/>
        </p:nvCxnSpPr>
        <p:spPr>
          <a:xfrm flipV="1">
            <a:off x="4151671" y="1319981"/>
            <a:ext cx="943897" cy="151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B0984189-4522-2D86-2AAF-5946D3427F76}"/>
              </a:ext>
            </a:extLst>
          </p:cNvPr>
          <p:cNvCxnSpPr>
            <a:cxnSpLocks/>
          </p:cNvCxnSpPr>
          <p:nvPr/>
        </p:nvCxnSpPr>
        <p:spPr>
          <a:xfrm flipV="1">
            <a:off x="4163961" y="2116394"/>
            <a:ext cx="1573162" cy="715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963D026-26F8-65EE-99D5-90E2A44F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255" y="801944"/>
            <a:ext cx="637868" cy="63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58EA72DA-489C-872F-DA81-029289B1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18" y="1838018"/>
            <a:ext cx="587853" cy="5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8BA0D91F-8C48-0A66-49E3-BBAE510F8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5"/>
          <a:stretch/>
        </p:blipFill>
        <p:spPr bwMode="auto">
          <a:xfrm>
            <a:off x="2123766" y="2501695"/>
            <a:ext cx="487357" cy="4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7ED89E8C-6983-E6E6-8499-545F72476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54"/>
          <a:stretch/>
        </p:blipFill>
        <p:spPr bwMode="auto">
          <a:xfrm>
            <a:off x="3318388" y="3549838"/>
            <a:ext cx="516193" cy="47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3D447931-DF0C-7DC0-8E24-1418704D5ED9}"/>
              </a:ext>
            </a:extLst>
          </p:cNvPr>
          <p:cNvCxnSpPr>
            <a:cxnSpLocks/>
            <a:endCxn id="1030" idx="3"/>
          </p:cNvCxnSpPr>
          <p:nvPr/>
        </p:nvCxnSpPr>
        <p:spPr>
          <a:xfrm flipH="1" flipV="1">
            <a:off x="2611123" y="2741223"/>
            <a:ext cx="1552838" cy="6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143D05B-347D-9805-626D-014ECCC587DD}"/>
              </a:ext>
            </a:extLst>
          </p:cNvPr>
          <p:cNvCxnSpPr>
            <a:cxnSpLocks/>
            <a:endCxn id="1032" idx="0"/>
          </p:cNvCxnSpPr>
          <p:nvPr/>
        </p:nvCxnSpPr>
        <p:spPr>
          <a:xfrm flipH="1">
            <a:off x="3576485" y="2831690"/>
            <a:ext cx="575186" cy="71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1743AA-5F11-8815-E6DE-F2ADB68775D7}"/>
              </a:ext>
            </a:extLst>
          </p:cNvPr>
          <p:cNvSpPr txBox="1"/>
          <p:nvPr/>
        </p:nvSpPr>
        <p:spPr>
          <a:xfrm>
            <a:off x="4572000" y="1090469"/>
            <a:ext cx="9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[7; 3]</a:t>
            </a:r>
            <a:endParaRPr lang="ru-RU"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0C052-F089-A396-1041-DF0336E43567}"/>
              </a:ext>
            </a:extLst>
          </p:cNvPr>
          <p:cNvSpPr txBox="1"/>
          <p:nvPr/>
        </p:nvSpPr>
        <p:spPr>
          <a:xfrm>
            <a:off x="5418189" y="2173718"/>
            <a:ext cx="587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[3; 5]</a:t>
            </a:r>
            <a:endParaRPr lang="ru-RU"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1692BA-2E00-06D0-F8C8-A3EBC4A1B382}"/>
              </a:ext>
            </a:extLst>
          </p:cNvPr>
          <p:cNvSpPr txBox="1"/>
          <p:nvPr/>
        </p:nvSpPr>
        <p:spPr>
          <a:xfrm>
            <a:off x="2024218" y="2940583"/>
            <a:ext cx="1013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[-8; 0.5]</a:t>
            </a:r>
            <a:endParaRPr lang="ru-RU"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BB2F33-3854-A73B-30C1-7A3813DE8571}"/>
              </a:ext>
            </a:extLst>
          </p:cNvPr>
          <p:cNvSpPr txBox="1"/>
          <p:nvPr/>
        </p:nvSpPr>
        <p:spPr>
          <a:xfrm>
            <a:off x="3239115" y="3972809"/>
            <a:ext cx="779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[-4; -4]</a:t>
            </a:r>
            <a:endParaRPr lang="ru-RU"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E8B25-A596-F02F-FB5C-F61BD9BEE511}"/>
              </a:ext>
            </a:extLst>
          </p:cNvPr>
          <p:cNvSpPr txBox="1"/>
          <p:nvPr/>
        </p:nvSpPr>
        <p:spPr>
          <a:xfrm>
            <a:off x="245193" y="25550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3884340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E3C03-97C8-42F2-635D-1BA82C2F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1E7DF712-8B3C-433D-81AF-2078D341A94D}"/>
              </a:ext>
            </a:extLst>
          </p:cNvPr>
          <p:cNvCxnSpPr/>
          <p:nvPr/>
        </p:nvCxnSpPr>
        <p:spPr>
          <a:xfrm flipV="1">
            <a:off x="4151671" y="855406"/>
            <a:ext cx="0" cy="1976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38C6FD07-C28E-F251-B0B5-4AD8B83B077E}"/>
              </a:ext>
            </a:extLst>
          </p:cNvPr>
          <p:cNvCxnSpPr>
            <a:cxnSpLocks/>
          </p:cNvCxnSpPr>
          <p:nvPr/>
        </p:nvCxnSpPr>
        <p:spPr>
          <a:xfrm>
            <a:off x="4163961" y="2831690"/>
            <a:ext cx="22737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2021D89-9AB3-7371-A99D-E75C4EAC27AD}"/>
              </a:ext>
            </a:extLst>
          </p:cNvPr>
          <p:cNvCxnSpPr>
            <a:cxnSpLocks/>
          </p:cNvCxnSpPr>
          <p:nvPr/>
        </p:nvCxnSpPr>
        <p:spPr>
          <a:xfrm flipV="1">
            <a:off x="4151671" y="1592826"/>
            <a:ext cx="1329318" cy="1238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3882426-CC69-62F3-3A1F-2FC4CDF0383C}"/>
              </a:ext>
            </a:extLst>
          </p:cNvPr>
          <p:cNvCxnSpPr>
            <a:cxnSpLocks/>
          </p:cNvCxnSpPr>
          <p:nvPr/>
        </p:nvCxnSpPr>
        <p:spPr>
          <a:xfrm flipV="1">
            <a:off x="4163961" y="1838018"/>
            <a:ext cx="1484671" cy="993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A0D66399-872B-906C-90C8-221AD691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47" y="905182"/>
            <a:ext cx="637868" cy="63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F0355B3E-5411-1E01-69E0-C61DC54A8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839" y="1592826"/>
            <a:ext cx="587853" cy="55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C7B0038B-800E-4A0A-CBB6-42C7315A3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5"/>
          <a:stretch/>
        </p:blipFill>
        <p:spPr bwMode="auto">
          <a:xfrm>
            <a:off x="2285340" y="3094471"/>
            <a:ext cx="487357" cy="4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1EEDAF86-341D-4021-7066-BF3045E61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54"/>
          <a:stretch/>
        </p:blipFill>
        <p:spPr bwMode="auto">
          <a:xfrm>
            <a:off x="2791372" y="3570808"/>
            <a:ext cx="516193" cy="47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0904B1C-0749-EC66-CC71-9846059B8BA3}"/>
              </a:ext>
            </a:extLst>
          </p:cNvPr>
          <p:cNvCxnSpPr>
            <a:cxnSpLocks/>
          </p:cNvCxnSpPr>
          <p:nvPr/>
        </p:nvCxnSpPr>
        <p:spPr>
          <a:xfrm flipH="1">
            <a:off x="2772697" y="2810720"/>
            <a:ext cx="1391264" cy="50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724B095-3439-B05C-1F26-57D59B991FCF}"/>
              </a:ext>
            </a:extLst>
          </p:cNvPr>
          <p:cNvCxnSpPr>
            <a:cxnSpLocks/>
          </p:cNvCxnSpPr>
          <p:nvPr/>
        </p:nvCxnSpPr>
        <p:spPr>
          <a:xfrm flipH="1">
            <a:off x="3049469" y="2831690"/>
            <a:ext cx="1102202" cy="71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545B507-6B48-0448-1855-A40E8238A18C}"/>
              </a:ext>
            </a:extLst>
          </p:cNvPr>
          <p:cNvSpPr txBox="1"/>
          <p:nvPr/>
        </p:nvSpPr>
        <p:spPr>
          <a:xfrm>
            <a:off x="5752057" y="1224435"/>
            <a:ext cx="9512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[4; 3]</a:t>
            </a:r>
            <a:endParaRPr lang="ru-RU"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711042-49A1-E2B6-A2D8-29F22B88B032}"/>
              </a:ext>
            </a:extLst>
          </p:cNvPr>
          <p:cNvSpPr txBox="1"/>
          <p:nvPr/>
        </p:nvSpPr>
        <p:spPr>
          <a:xfrm>
            <a:off x="5418189" y="2173718"/>
            <a:ext cx="8095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[3.5; 4]</a:t>
            </a:r>
            <a:endParaRPr lang="ru-RU"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BA54B7-8FF2-D6A6-5703-8C6899DE6A2D}"/>
              </a:ext>
            </a:extLst>
          </p:cNvPr>
          <p:cNvSpPr txBox="1"/>
          <p:nvPr/>
        </p:nvSpPr>
        <p:spPr>
          <a:xfrm>
            <a:off x="2123633" y="3526409"/>
            <a:ext cx="1013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[-6; -2]</a:t>
            </a:r>
            <a:endParaRPr lang="ru-RU"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56780F-5E50-143D-1DA9-B796B63C0D92}"/>
              </a:ext>
            </a:extLst>
          </p:cNvPr>
          <p:cNvSpPr txBox="1"/>
          <p:nvPr/>
        </p:nvSpPr>
        <p:spPr>
          <a:xfrm>
            <a:off x="2688509" y="4049583"/>
            <a:ext cx="7798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[-4; -3]</a:t>
            </a:r>
            <a:endParaRPr lang="ru-RU" sz="14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8087FC-27E9-F58F-A43C-513FFD85DB70}"/>
              </a:ext>
            </a:extLst>
          </p:cNvPr>
          <p:cNvSpPr txBox="1"/>
          <p:nvPr/>
        </p:nvSpPr>
        <p:spPr>
          <a:xfrm>
            <a:off x="245193" y="25550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C000"/>
                </a:solidFill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223679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/>
        </p:nvSpPr>
        <p:spPr>
          <a:xfrm>
            <a:off x="337325" y="77525"/>
            <a:ext cx="46512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Плюсы и минусы Word2Vec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557300" y="1366025"/>
            <a:ext cx="3027300" cy="26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Преимущества</a:t>
            </a:r>
            <a:r>
              <a:rPr lang="ru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-Векторы отражают смысл слов;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-Размерность векторов не зависит от размера словаря;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-При добавлении документов векторы можно дообучить.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4988525" y="1313650"/>
            <a:ext cx="3823500" cy="26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Недостатки</a:t>
            </a:r>
            <a:r>
              <a:rPr lang="ru" sz="13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-Фиксированный размер словаря. При изменении размера словаря документов векторы нужно пересчитывать;</a:t>
            </a:r>
            <a:endParaRPr sz="13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-Для редких слов эмбеддинги получаются неоптимальными;</a:t>
            </a:r>
            <a:endParaRPr sz="13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-Слова, имеющие один корень, обрабатываются нейросетью по-разному. eat, eat</a:t>
            </a:r>
            <a:r>
              <a:rPr lang="ru" sz="13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er</a:t>
            </a:r>
            <a:r>
              <a:rPr lang="ru" sz="13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eat</a:t>
            </a:r>
            <a:r>
              <a:rPr lang="ru" sz="13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ing</a:t>
            </a:r>
            <a:endParaRPr sz="1300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/>
        </p:nvSpPr>
        <p:spPr>
          <a:xfrm>
            <a:off x="326825" y="203225"/>
            <a:ext cx="3289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Токены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25" y="2926500"/>
            <a:ext cx="6212025" cy="19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 descr="a south park character says hi in front of a south park sign (источник: Tenor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850" y="2483350"/>
            <a:ext cx="2425150" cy="24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/>
        </p:nvSpPr>
        <p:spPr>
          <a:xfrm>
            <a:off x="326825" y="1114625"/>
            <a:ext cx="4483500" cy="15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323232"/>
                </a:solidFill>
                <a:highlight>
                  <a:srgbClr val="FFFFFF"/>
                </a:highlight>
              </a:rPr>
              <a:t>Языковые модели, да и вообще все модели, которые оперируют текстом, используют понятие токена. Токен — это единица текста, которую понимают алгоритмы.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/>
        </p:nvSpPr>
        <p:spPr>
          <a:xfrm>
            <a:off x="442075" y="150850"/>
            <a:ext cx="3341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Статистические модели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442075" y="1131350"/>
            <a:ext cx="26607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323232"/>
                </a:solidFill>
                <a:highlight>
                  <a:srgbClr val="FFFFFF"/>
                </a:highlight>
              </a:rPr>
              <a:t>Идея модели лежит на поверхности, много где применяется в самых разных вариациях даже в ХХ веке, поэтому сложно назвать авторов или точную дату создания. Однако этот метод популярен до сих пор — используется в клавиатурах смартфонов для исправления опечаток и быстрого набора текстов через Т9.</a:t>
            </a:r>
            <a:endParaRPr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996600"/>
            <a:ext cx="8839201" cy="57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775" y="1131342"/>
            <a:ext cx="5275224" cy="2525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/>
        </p:nvSpPr>
        <p:spPr>
          <a:xfrm>
            <a:off x="410650" y="182275"/>
            <a:ext cx="61071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Полносвязная нейронная сеть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25" y="1889775"/>
            <a:ext cx="7050051" cy="26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875" y="2616700"/>
            <a:ext cx="5234125" cy="22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/>
          <p:nvPr/>
        </p:nvSpPr>
        <p:spPr>
          <a:xfrm>
            <a:off x="330500" y="213700"/>
            <a:ext cx="2912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RNN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330500" y="12046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Рекуррентная нейросеть обрабатывает один токен текста за один момент времени.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 слою добавляется связь “из себя в себя” — “память” слоя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 idx="4294967295"/>
          </p:nvPr>
        </p:nvSpPr>
        <p:spPr>
          <a:xfrm>
            <a:off x="237825" y="248930"/>
            <a:ext cx="7505700" cy="95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E4801C"/>
                </a:solidFill>
              </a:rPr>
              <a:t>Память RNN</a:t>
            </a:r>
            <a:endParaRPr sz="2800" dirty="0">
              <a:solidFill>
                <a:srgbClr val="E4801C"/>
              </a:solidFill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25" y="789825"/>
            <a:ext cx="7385300" cy="42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 idx="4294967295"/>
          </p:nvPr>
        </p:nvSpPr>
        <p:spPr>
          <a:xfrm>
            <a:off x="213851" y="0"/>
            <a:ext cx="7505700" cy="9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E4801C"/>
                </a:solidFill>
              </a:rPr>
              <a:t>Содержание</a:t>
            </a:r>
            <a:r>
              <a:rPr lang="ru" dirty="0"/>
              <a:t>:</a:t>
            </a:r>
            <a:endParaRPr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4294967295"/>
          </p:nvPr>
        </p:nvSpPr>
        <p:spPr>
          <a:xfrm>
            <a:off x="213851" y="1009957"/>
            <a:ext cx="7505700" cy="244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sz="1800" dirty="0"/>
              <a:t>Векторное представление слов и эмбеддинги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sz="1800" dirty="0"/>
              <a:t>Статистические модель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sz="1800" dirty="0"/>
              <a:t>RNN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sz="1800" dirty="0"/>
              <a:t>Трансформеры</a:t>
            </a:r>
            <a:endParaRPr sz="18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sz="1800" dirty="0"/>
              <a:t>GPT и Llam</a:t>
            </a:r>
            <a:r>
              <a:rPr lang="en-US" sz="1800" dirty="0"/>
              <a:t>a</a:t>
            </a: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 idx="4294967295"/>
          </p:nvPr>
        </p:nvSpPr>
        <p:spPr>
          <a:xfrm>
            <a:off x="221226" y="265765"/>
            <a:ext cx="7505700" cy="95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dirty="0">
                <a:solidFill>
                  <a:srgbClr val="E4801C"/>
                </a:solidFill>
              </a:rPr>
              <a:t>Память RNN</a:t>
            </a:r>
            <a:endParaRPr sz="2800" dirty="0">
              <a:solidFill>
                <a:srgbClr val="E4801C"/>
              </a:solidFill>
            </a:endParaRPr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25" y="2004975"/>
            <a:ext cx="4387601" cy="19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276" y="1870500"/>
            <a:ext cx="4093375" cy="20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>
            <a:spLocks noGrp="1"/>
          </p:cNvSpPr>
          <p:nvPr>
            <p:ph type="title" idx="4294967295"/>
          </p:nvPr>
        </p:nvSpPr>
        <p:spPr>
          <a:xfrm>
            <a:off x="228600" y="218255"/>
            <a:ext cx="7505700" cy="954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dirty="0">
                <a:solidFill>
                  <a:srgbClr val="E4801C"/>
                </a:solidFill>
              </a:rPr>
              <a:t>Механизмы внимания</a:t>
            </a:r>
            <a:endParaRPr sz="3200" dirty="0">
              <a:solidFill>
                <a:srgbClr val="E4801C"/>
              </a:solidFill>
            </a:endParaRPr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75" y="831725"/>
            <a:ext cx="6787849" cy="375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337325" y="182275"/>
            <a:ext cx="35511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Трансформеры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398050" y="984700"/>
            <a:ext cx="3000000" cy="26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" sz="1300" b="1"/>
              <a:t>Главная идея трансформера — внимание (attention)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Энкодер (encoder)</a:t>
            </a:r>
            <a:r>
              <a:rPr lang="ru" sz="1100"/>
              <a:t> — «понимает» входной текст</a:t>
            </a:r>
            <a:br>
              <a:rPr lang="ru" sz="1100"/>
            </a:b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ru" sz="1100" b="1"/>
              <a:t>Декодер (decoder)</a:t>
            </a:r>
            <a:r>
              <a:rPr lang="ru" sz="1100"/>
              <a:t> — «генерирует» выходной текст (используется, например, в переводе)</a:t>
            </a:r>
            <a:br>
              <a:rPr lang="ru" sz="1100"/>
            </a:b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100"/>
              <a:t>В GPT используется только </a:t>
            </a:r>
            <a:r>
              <a:rPr lang="ru" sz="1100" b="1"/>
              <a:t>декодерная</a:t>
            </a:r>
            <a:r>
              <a:rPr lang="ru" sz="1100"/>
              <a:t> часть, а в BERT — только </a:t>
            </a:r>
            <a:r>
              <a:rPr lang="ru" sz="1100" b="1"/>
              <a:t>энкодерная</a:t>
            </a:r>
            <a:r>
              <a:rPr lang="ru" sz="1100"/>
              <a:t>.</a:t>
            </a:r>
            <a:endParaRPr sz="1100"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150" y="622375"/>
            <a:ext cx="3551101" cy="432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99950"/>
            <a:ext cx="8839200" cy="371666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389700" y="192750"/>
            <a:ext cx="86529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История </a:t>
            </a:r>
            <a:r>
              <a:rPr lang="ru" sz="2900" b="1" i="1">
                <a:solidFill>
                  <a:srgbClr val="BF9000"/>
                </a:solidFill>
                <a:highlight>
                  <a:srgbClr val="FFFFFF"/>
                </a:highlight>
              </a:rPr>
              <a:t>G</a:t>
            </a:r>
            <a:r>
              <a:rPr lang="ru" sz="2900" i="1">
                <a:solidFill>
                  <a:srgbClr val="BF9000"/>
                </a:solidFill>
                <a:highlight>
                  <a:srgbClr val="FFFFFF"/>
                </a:highlight>
              </a:rPr>
              <a:t>enerative </a:t>
            </a:r>
            <a:r>
              <a:rPr lang="ru" sz="2900" b="1" i="1">
                <a:solidFill>
                  <a:srgbClr val="BF9000"/>
                </a:solidFill>
                <a:highlight>
                  <a:srgbClr val="FFFFFF"/>
                </a:highlight>
              </a:rPr>
              <a:t>P</a:t>
            </a:r>
            <a:r>
              <a:rPr lang="ru" sz="2900" i="1">
                <a:solidFill>
                  <a:srgbClr val="BF9000"/>
                </a:solidFill>
                <a:highlight>
                  <a:srgbClr val="FFFFFF"/>
                </a:highlight>
              </a:rPr>
              <a:t>re-trained </a:t>
            </a:r>
            <a:r>
              <a:rPr lang="ru" sz="2900" b="1" i="1">
                <a:solidFill>
                  <a:srgbClr val="BF9000"/>
                </a:solidFill>
                <a:highlight>
                  <a:srgbClr val="FFFFFF"/>
                </a:highlight>
              </a:rPr>
              <a:t>T</a:t>
            </a:r>
            <a:r>
              <a:rPr lang="ru" sz="2900" i="1">
                <a:solidFill>
                  <a:srgbClr val="BF9000"/>
                </a:solidFill>
                <a:highlight>
                  <a:srgbClr val="FFFFFF"/>
                </a:highlight>
              </a:rPr>
              <a:t>ransformer </a:t>
            </a:r>
            <a:r>
              <a:rPr lang="ru" sz="2900">
                <a:solidFill>
                  <a:srgbClr val="BF9000"/>
                </a:solidFill>
                <a:highlight>
                  <a:srgbClr val="FFFFFF"/>
                </a:highlight>
              </a:rPr>
              <a:t>(GPT):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26625"/>
            <a:ext cx="8839199" cy="382491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 txBox="1"/>
          <p:nvPr/>
        </p:nvSpPr>
        <p:spPr>
          <a:xfrm>
            <a:off x="326825" y="150850"/>
            <a:ext cx="3593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Подводки Few-shot 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/>
        </p:nvSpPr>
        <p:spPr>
          <a:xfrm>
            <a:off x="326825" y="150850"/>
            <a:ext cx="3593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Подводки Few-shot 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375" y="879400"/>
            <a:ext cx="6526582" cy="417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/>
        </p:nvSpPr>
        <p:spPr>
          <a:xfrm>
            <a:off x="337325" y="203225"/>
            <a:ext cx="3069300" cy="3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Chain-of-Thought</a:t>
            </a:r>
            <a:endParaRPr sz="30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75" y="905075"/>
            <a:ext cx="7260049" cy="367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337325" y="140375"/>
            <a:ext cx="30273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ChatGPT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4"/>
          <p:cNvSpPr txBox="1"/>
          <p:nvPr/>
        </p:nvSpPr>
        <p:spPr>
          <a:xfrm>
            <a:off x="337325" y="1047550"/>
            <a:ext cx="7858800" cy="3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323232"/>
                </a:solidFill>
                <a:highlight>
                  <a:srgbClr val="FFFFFF"/>
                </a:highlight>
              </a:rPr>
              <a:t>Одна из самых нашумевших языковых моделей в мире наследует логику обучения Instruct GPT. Основные отличия от последней заключаются в:</a:t>
            </a:r>
            <a:endParaRPr sz="1350">
              <a:solidFill>
                <a:srgbClr val="32323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30000"/>
              </a:lnSpc>
              <a:spcBef>
                <a:spcPts val="1800"/>
              </a:spcBef>
              <a:spcAft>
                <a:spcPts val="0"/>
              </a:spcAft>
              <a:buClr>
                <a:srgbClr val="323232"/>
              </a:buClr>
              <a:buSzPts val="1350"/>
              <a:buChar char="●"/>
            </a:pPr>
            <a:r>
              <a:rPr lang="ru" sz="1350">
                <a:solidFill>
                  <a:srgbClr val="323232"/>
                </a:solidFill>
                <a:highlight>
                  <a:srgbClr val="FFFFFF"/>
                </a:highlight>
              </a:rPr>
              <a:t>Диалоговости. Модель обучена работать с диалогами, держать их в контексте и помнить историю того, что требовал пользователь. Обучение производится посредством сбора/написания диалоговых данных.</a:t>
            </a:r>
            <a:endParaRPr sz="1350">
              <a:solidFill>
                <a:srgbClr val="32323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350"/>
              <a:buChar char="●"/>
            </a:pPr>
            <a:r>
              <a:rPr lang="ru" sz="1350">
                <a:solidFill>
                  <a:srgbClr val="323232"/>
                </a:solidFill>
                <a:highlight>
                  <a:srgbClr val="FFFFFF"/>
                </a:highlight>
              </a:rPr>
              <a:t>Размере и качестве инструкционного датасета.</a:t>
            </a:r>
            <a:endParaRPr sz="1350">
              <a:solidFill>
                <a:srgbClr val="323232"/>
              </a:solidFill>
              <a:highlight>
                <a:srgbClr val="FFFFFF"/>
              </a:highlight>
            </a:endParaRPr>
          </a:p>
          <a:p>
            <a:pPr marL="457200" lvl="0" indent="-31432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350"/>
              <a:buChar char="●"/>
            </a:pPr>
            <a:r>
              <a:rPr lang="ru" sz="1350">
                <a:solidFill>
                  <a:srgbClr val="323232"/>
                </a:solidFill>
                <a:highlight>
                  <a:srgbClr val="FFFFFF"/>
                </a:highlight>
              </a:rPr>
              <a:t>Том, что больше внимания уделено разметке и обучению reward-модели и этапу с RL.</a:t>
            </a:r>
            <a:endParaRPr sz="1350">
              <a:solidFill>
                <a:srgbClr val="32323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3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ru" sz="1350">
                <a:solidFill>
                  <a:srgbClr val="323232"/>
                </a:solidFill>
                <a:highlight>
                  <a:srgbClr val="FFFFFF"/>
                </a:highlight>
              </a:rPr>
              <a:t>К сожалению, OpenAI не предоставили детали обучения ChatGPT, а предложили лишь общий ход действий. Также неизвестны архитектурные параметры модели.</a:t>
            </a:r>
            <a:endParaRPr sz="1350">
              <a:solidFill>
                <a:srgbClr val="32323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/>
        </p:nvSpPr>
        <p:spPr>
          <a:xfrm>
            <a:off x="368750" y="119425"/>
            <a:ext cx="54891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Как обучить свою БЯМ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50" y="855550"/>
            <a:ext cx="6620549" cy="371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 idx="4294967295"/>
          </p:nvPr>
        </p:nvSpPr>
        <p:spPr>
          <a:xfrm>
            <a:off x="213852" y="93149"/>
            <a:ext cx="7505700" cy="9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C000"/>
                </a:solidFill>
              </a:rPr>
              <a:t>NLP и языковые модели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4294967295"/>
          </p:nvPr>
        </p:nvSpPr>
        <p:spPr>
          <a:xfrm>
            <a:off x="566100" y="1749530"/>
            <a:ext cx="3624263" cy="2586495"/>
          </a:xfrm>
          <a:prstGeom prst="rect">
            <a:avLst/>
          </a:prstGeom>
          <a:ln w="9525" cap="flat" cmpd="sng">
            <a:solidFill>
              <a:srgbClr val="121D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 b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Обработка текстов на естественном языке</a:t>
            </a:r>
            <a:r>
              <a:rPr lang="ru" sz="140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" sz="1400" i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Natural Language Processing, NLP</a:t>
            </a:r>
            <a:r>
              <a:rPr lang="ru" sz="140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— общее направление искусственного интеллекта и математической лингвистики. Оно изучает проблемы компьютерного анализа и синтеза текстов на естественных языках. Применительно к искусственному интеллекту анализ означает понимание языка, а синтез — генерацию грамотного текста.</a:t>
            </a:r>
            <a:endParaRPr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Google Shape;142;p15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4640189" y="1749529"/>
                <a:ext cx="3625850" cy="2586495"/>
              </a:xfrm>
              <a:prstGeom prst="rect">
                <a:avLst/>
              </a:prstGeom>
              <a:ln w="9525" cap="flat" cmpd="sng">
                <a:solidFill>
                  <a:srgbClr val="121D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400" b="1" dirty="0">
                    <a:solidFill>
                      <a:srgbClr val="202122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rPr>
                  <a:t>Языкова́я модель</a:t>
                </a:r>
                <a:r>
                  <a:rPr lang="ru-RU" sz="1400" dirty="0">
                    <a:solidFill>
                      <a:srgbClr val="202122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rPr>
                  <a:t> — это распределение вероятностей по последовательностям слов</a:t>
                </a:r>
                <a:r>
                  <a:rPr lang="ru-RU" sz="1400" baseline="30000" dirty="0">
                    <a:solidFill>
                      <a:srgbClr val="0645AD"/>
                    </a:solidFill>
                    <a:highlight>
                      <a:srgbClr val="FFFFFF"/>
                    </a:highlight>
                    <a:uFill>
                      <a:noFill/>
                    </a:uFill>
                    <a:latin typeface="Arial"/>
                    <a:ea typeface="Arial"/>
                    <a:cs typeface="Arial"/>
                    <a:sym typeface="Arial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[1]</a:t>
                </a:r>
                <a:r>
                  <a:rPr lang="ru-RU" sz="1400" dirty="0">
                    <a:solidFill>
                      <a:srgbClr val="202122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rPr>
                  <a:t>. Для любой последовательности слов длины </a:t>
                </a:r>
                <a:r>
                  <a:rPr lang="ru-RU" sz="1400" i="1" dirty="0">
                    <a:solidFill>
                      <a:srgbClr val="202122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m</a:t>
                </a:r>
                <a:r>
                  <a:rPr lang="ru-RU" sz="1400" dirty="0">
                    <a:solidFill>
                      <a:srgbClr val="202122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rPr>
                  <a:t> языковая модель присваивает вероятность </a:t>
                </a:r>
                <a14:m>
                  <m:oMath xmlns:m="http://schemas.openxmlformats.org/officeDocument/2006/math">
                    <m:r>
                      <a:rPr lang="ru-RU" sz="1400" b="0" i="1" smtClean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𝑃</m:t>
                    </m:r>
                    <m:r>
                      <a:rPr lang="en-US" sz="1400" b="0" i="1" smtClean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(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2021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2021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2021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,…,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rgbClr val="2021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2021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2021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Arial"/>
                            <a:cs typeface="Arial"/>
                            <a:sym typeface="Arial"/>
                          </a:rPr>
                          <m:t>𝑚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2021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202122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ru-RU" sz="1400" dirty="0">
                    <a:solidFill>
                      <a:srgbClr val="202122"/>
                    </a:solidFill>
                    <a:highlight>
                      <a:srgbClr val="FFFFFF"/>
                    </a:highlight>
                    <a:latin typeface="Arial"/>
                    <a:ea typeface="Arial"/>
                    <a:cs typeface="Arial"/>
                    <a:sym typeface="Arial"/>
                  </a:rPr>
                  <a:t>всей последовательности. Языковые модели генерируют вероятности путём обучения на корпусе текстов на одном или нескольких языках.</a:t>
                </a:r>
                <a:endParaRPr lang="ru-RU" sz="1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sz="1400" b="1" dirty="0">
                  <a:solidFill>
                    <a:srgbClr val="202122"/>
                  </a:solidFill>
                  <a:highlight>
                    <a:srgbClr val="FFFFFF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42" name="Google Shape;142;p1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640189" y="1749529"/>
                <a:ext cx="3625850" cy="2586495"/>
              </a:xfrm>
              <a:prstGeom prst="rect">
                <a:avLst/>
              </a:prstGeom>
              <a:blipFill>
                <a:blip r:embed="rId4"/>
                <a:stretch>
                  <a:fillRect l="-335" r="-838"/>
                </a:stretch>
              </a:blipFill>
              <a:ln w="9525" cap="flat" cmpd="sng">
                <a:solidFill>
                  <a:srgbClr val="121D2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" name="Google Shape;14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7139" y="872415"/>
            <a:ext cx="1477800" cy="13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 idx="4294967295"/>
          </p:nvPr>
        </p:nvSpPr>
        <p:spPr>
          <a:xfrm>
            <a:off x="250722" y="0"/>
            <a:ext cx="7505700" cy="9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C000"/>
                </a:solidFill>
              </a:rPr>
              <a:t>Задачи NLP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4294967295"/>
          </p:nvPr>
        </p:nvSpPr>
        <p:spPr>
          <a:xfrm>
            <a:off x="324465" y="954087"/>
            <a:ext cx="7505700" cy="244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dirty="0"/>
              <a:t>Классификация текста (авторство, жанр и т.д.)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dirty="0"/>
              <a:t>Анализ настроения (sentiment analysis)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dirty="0"/>
              <a:t>Генерация текста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dirty="0"/>
              <a:t>Машинный перевод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dirty="0"/>
              <a:t>Вопросно-ответные системы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dirty="0"/>
              <a:t>Суммаризация текста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dirty="0"/>
              <a:t>Диалоговые системы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dirty="0"/>
              <a:t>Распознавание именованных объектов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ru" dirty="0"/>
              <a:t>Мультимодальность (CV + NLP)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806" y="1285875"/>
            <a:ext cx="3984125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 idx="4294967295"/>
          </p:nvPr>
        </p:nvSpPr>
        <p:spPr>
          <a:xfrm>
            <a:off x="235974" y="0"/>
            <a:ext cx="7505700" cy="9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C000"/>
                </a:solidFill>
              </a:rPr>
              <a:t>Эмбеддинг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4294967295"/>
          </p:nvPr>
        </p:nvSpPr>
        <p:spPr>
          <a:xfrm>
            <a:off x="427048" y="1347787"/>
            <a:ext cx="3752850" cy="244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 общее название для различных подходов к </a:t>
            </a:r>
            <a:r>
              <a:rPr lang="ru" sz="1400" dirty="0">
                <a:solidFill>
                  <a:srgbClr val="121D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моделированию языка и обучению представлений </a:t>
            </a:r>
            <a:r>
              <a:rPr lang="ru" sz="140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обработке естественного языка, направленных на сопоставление словам (и, возможно, фразам) из некоторого словаря векторов из R</a:t>
            </a:r>
            <a:r>
              <a:rPr lang="ru" sz="1400" baseline="3000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ru" sz="140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для </a:t>
            </a:r>
            <a:r>
              <a:rPr lang="ru" sz="1400" i="1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ru" sz="140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значительно меньшего количества слов в словаре. </a:t>
            </a:r>
            <a:endParaRPr sz="1400" dirty="0">
              <a:solidFill>
                <a:srgbClr val="233A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050" dirty="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47787"/>
            <a:ext cx="4144952" cy="230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 idx="4294967295"/>
          </p:nvPr>
        </p:nvSpPr>
        <p:spPr>
          <a:xfrm>
            <a:off x="243349" y="138799"/>
            <a:ext cx="9144000" cy="739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представление: one-hot encoding</a:t>
            </a:r>
            <a:endParaRPr sz="3600" dirty="0">
              <a:solidFill>
                <a:srgbClr val="FFC000"/>
              </a:solidFill>
            </a:endParaRPr>
          </a:p>
        </p:txBody>
      </p:sp>
      <p:sp>
        <p:nvSpPr>
          <p:cNvPr id="163" name="Google Shape;163;p18"/>
          <p:cNvSpPr txBox="1">
            <a:spLocks noGrp="1"/>
          </p:cNvSpPr>
          <p:nvPr>
            <p:ph type="body" idx="4294967295"/>
          </p:nvPr>
        </p:nvSpPr>
        <p:spPr>
          <a:xfrm>
            <a:off x="304799" y="1585144"/>
            <a:ext cx="4611688" cy="244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Недостатки:</a:t>
            </a:r>
          </a:p>
          <a:p>
            <a:pPr marL="184150" indent="-171450">
              <a:spcBef>
                <a:spcPts val="0"/>
              </a:spcBef>
            </a:pPr>
            <a:r>
              <a:rPr lang="ru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Векторы слов не отражают смысл слова;</a:t>
            </a:r>
          </a:p>
          <a:p>
            <a:pPr marL="184150" indent="-171450">
              <a:spcBef>
                <a:spcPts val="0"/>
              </a:spcBef>
            </a:pPr>
            <a:r>
              <a:rPr lang="ru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Нельзя измерить “похожесть” двух слов по смыслу;</a:t>
            </a:r>
          </a:p>
          <a:p>
            <a:pPr marL="184150" indent="-171450">
              <a:spcBef>
                <a:spcPts val="0"/>
              </a:spcBef>
            </a:pPr>
            <a:r>
              <a:rPr lang="ru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Векторы довольно разрежены, требуют много лишней памяти;</a:t>
            </a:r>
          </a:p>
          <a:p>
            <a:pPr marL="184150" indent="-171450">
              <a:spcBef>
                <a:spcPts val="0"/>
              </a:spcBef>
            </a:pPr>
            <a:r>
              <a:rPr lang="ru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Размер словаря ограничен;</a:t>
            </a:r>
          </a:p>
          <a:p>
            <a:pPr marL="184150" indent="-171450">
              <a:spcBef>
                <a:spcPts val="0"/>
              </a:spcBef>
            </a:pPr>
            <a:r>
              <a:rPr lang="ru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Слова, не попавшие в словарь, не могут быть обработаны;</a:t>
            </a:r>
          </a:p>
          <a:p>
            <a:pPr marL="184150" indent="-171450">
              <a:spcBef>
                <a:spcPts val="0"/>
              </a:spcBef>
            </a:pPr>
            <a:r>
              <a:rPr lang="ru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изменении размера словаря нужно пересчитывать векторы заново.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750" y="1915425"/>
            <a:ext cx="3408451" cy="230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 idx="4294967295"/>
          </p:nvPr>
        </p:nvSpPr>
        <p:spPr>
          <a:xfrm>
            <a:off x="221226" y="0"/>
            <a:ext cx="7505700" cy="954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C000"/>
                </a:solidFill>
              </a:rPr>
              <a:t>Эмбеддинги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50" y="1135409"/>
            <a:ext cx="5115911" cy="324158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544850" y="1345025"/>
            <a:ext cx="35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/>
        </p:nvSpPr>
        <p:spPr>
          <a:xfrm>
            <a:off x="680925" y="1250800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 Плюсы:</a:t>
            </a:r>
            <a:endParaRPr sz="1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ru" sz="1400" dirty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Векторы начинают отражать смысл слов! Их можно сравнивать на схожесть по расстоянию (cosine distance/MSE)</a:t>
            </a:r>
            <a:endParaRPr sz="1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4572000" y="1186500"/>
            <a:ext cx="30000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Недостатки:</a:t>
            </a:r>
            <a:endParaRPr sz="1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ru" sz="1400" dirty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Векторы все еще довольно разрежены, требуют много лишней памяти;</a:t>
            </a:r>
            <a:endParaRPr sz="1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ru" sz="1400" dirty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Размер словаря ограничен. Слова, не попавшие в словарь, не могут быть обработаны;</a:t>
            </a:r>
            <a:endParaRPr sz="1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ru" sz="1400" dirty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При изменении размера словаря нужно пересчитывать векторы заново;</a:t>
            </a:r>
            <a:endParaRPr sz="1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●"/>
            </a:pPr>
            <a:r>
              <a:rPr lang="ru" sz="1400" dirty="0">
                <a:latin typeface="Times New Roman" panose="02020603050405020304" pitchFamily="18" charset="0"/>
                <a:ea typeface="Comic Sans MS"/>
                <a:cs typeface="Times New Roman" panose="02020603050405020304" pitchFamily="18" charset="0"/>
                <a:sym typeface="Comic Sans MS"/>
              </a:rPr>
              <a:t>Векторы редких слов не очень информативны</a:t>
            </a:r>
            <a:endParaRPr sz="1400" dirty="0">
              <a:latin typeface="Times New Roman" panose="02020603050405020304" pitchFamily="18" charset="0"/>
              <a:ea typeface="Comic Sans MS"/>
              <a:cs typeface="Times New Roman" panose="02020603050405020304" pitchFamily="18" charset="0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75" y="3148425"/>
            <a:ext cx="6276975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400175" y="1324100"/>
            <a:ext cx="3907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Косинусное расстояние — это нормализованное скалярное произведение двух векторов.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400175" y="171800"/>
            <a:ext cx="5300700" cy="48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Оценка близости слов</a:t>
            </a:r>
            <a:endParaRPr sz="29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125" y="842500"/>
            <a:ext cx="4144952" cy="230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16_05_SPbU_template_16х9_ру-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Языковые модели. Виды. Особенности</Template>
  <TotalTime>17</TotalTime>
  <Words>773</Words>
  <Application>Microsoft Office PowerPoint</Application>
  <PresentationFormat>Экран (16:9)</PresentationFormat>
  <Paragraphs>92</Paragraphs>
  <Slides>28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Times New Roman</vt:lpstr>
      <vt:lpstr>Comic Sans MS</vt:lpstr>
      <vt:lpstr>Cambria Math</vt:lpstr>
      <vt:lpstr>Calibri</vt:lpstr>
      <vt:lpstr>Arial</vt:lpstr>
      <vt:lpstr>2016_05_SPbU_template_16х9_ру-1</vt:lpstr>
      <vt:lpstr>Языковые модели. Виды. Особенности</vt:lpstr>
      <vt:lpstr>Содержание:</vt:lpstr>
      <vt:lpstr>NLP и языковые модели</vt:lpstr>
      <vt:lpstr>Задачи NLP</vt:lpstr>
      <vt:lpstr>Эмбеддинг</vt:lpstr>
      <vt:lpstr>Векторное представление: one-hot encoding</vt:lpstr>
      <vt:lpstr>Эмбеддинги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Память RNN</vt:lpstr>
      <vt:lpstr>Память RNN</vt:lpstr>
      <vt:lpstr>Механизмы внимания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r9zhexo@gmail.com</dc:creator>
  <cp:lastModifiedBy>r9zhexo@gmail.com</cp:lastModifiedBy>
  <cp:revision>3</cp:revision>
  <dcterms:created xsi:type="dcterms:W3CDTF">2025-04-26T07:20:13Z</dcterms:created>
  <dcterms:modified xsi:type="dcterms:W3CDTF">2025-05-19T22:01:18Z</dcterms:modified>
</cp:coreProperties>
</file>